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slideshow.macroEnabled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FFF"/>
    <a:srgbClr val="3737FF"/>
    <a:srgbClr val="0000FF"/>
    <a:srgbClr val="66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2" autoAdjust="0"/>
    <p:restoredTop sz="97491" autoAdjust="0"/>
  </p:normalViewPr>
  <p:slideViewPr>
    <p:cSldViewPr>
      <p:cViewPr varScale="1">
        <p:scale>
          <a:sx n="71" d="100"/>
          <a:sy n="71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video" Target="file:///C:\Users\&#1052;&#1044;&#1054;&#1059;-196\Desktop\&#1040;&#1085;&#1103;\&#1056;&#1086;&#1083;&#1080;&#1082;&#1080;%20&#1087;&#1086;%20Zoom\&#1054;&#1073;&#1088;&#1077;&#1079;&#1072;&#1085;&#1085;&#1099;&#1077;\&#1043;&#1085;&#1086;&#1084;2.mp4" TargetMode="External"/><Relationship Id="rId7" Type="http://schemas.openxmlformats.org/officeDocument/2006/relationships/image" Target="../media/image21.png"/><Relationship Id="rId2" Type="http://schemas.openxmlformats.org/officeDocument/2006/relationships/video" Target="file:///C:\Users\&#1052;&#1044;&#1054;&#1059;-196\Desktop\&#1040;&#1085;&#1103;\&#1056;&#1086;&#1083;&#1080;&#1082;&#1080;%20&#1087;&#1086;%20Zoom\&#1056;&#1072;&#1082;&#1077;&#1090;&#1072;.mp4" TargetMode="External"/><Relationship Id="rId1" Type="http://schemas.openxmlformats.org/officeDocument/2006/relationships/video" Target="file:///C:\Users\&#1052;&#1044;&#1054;&#1059;-196\Desktop\&#1040;&#1085;&#1103;\&#1056;&#1086;&#1083;&#1080;&#1082;&#1080;%20&#1087;&#1086;%20Zoom\&#1047;&#1074;&#1091;&#1082;%20&#1080;%20&#1082;&#1072;&#1088;&#1090;&#1080;&#1085;&#1082;&#1072;.mp4" TargetMode="Externa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4.png"/><Relationship Id="rId4" Type="http://schemas.openxmlformats.org/officeDocument/2006/relationships/video" Target="file:///C:\Users\&#1052;&#1044;&#1054;&#1059;-196\Desktop\&#1040;&#1085;&#1103;\&#1056;&#1086;&#1083;&#1080;&#1082;&#1080;%20&#1087;&#1086;%20Zoom\&#1054;&#1073;&#1088;&#1077;&#1079;&#1072;&#1085;&#1085;&#1099;&#1077;\&#1044;&#1074;&#1086;&#1088;2.mp4" TargetMode="External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support/download" TargetMode="External"/><Relationship Id="rId2" Type="http://schemas.openxmlformats.org/officeDocument/2006/relationships/hyperlink" Target="https://www.youtube.com/watch?v=u9OOY7sUvB0&amp;t=182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2;&#1044;&#1054;&#1059;-196\Desktop\&#1040;&#1085;&#1103;\&#1056;&#1086;&#1083;&#1080;&#1082;&#1080;%20&#1087;&#1086;%20Zoom\&#1054;&#1073;&#1088;&#1077;&#1079;&#1072;&#1085;&#1085;&#1099;&#1077;\&#1063;&#1090;&#1086;%20&#1103;%20&#1075;&#1086;&#1074;&#1086;&#1088;&#1102;%20&#1085;&#1077;%20&#1090;&#1072;&#1082;2.mp4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video" Target="file:///C:\Users\&#1052;&#1044;&#1054;&#1059;-196\Desktop\&#1040;&#1085;&#1103;\&#1056;&#1086;&#1083;&#1080;&#1082;&#1080;%20&#1087;&#1086;%20Zoom\&#1054;&#1073;&#1088;&#1077;&#1079;&#1072;&#1085;&#1085;&#1099;&#1077;\&#1056;&#1099;&#1073;&#1082;&#1072;2.mp4" TargetMode="External"/><Relationship Id="rId1" Type="http://schemas.openxmlformats.org/officeDocument/2006/relationships/video" Target="file:///C:\Users\&#1052;&#1044;&#1054;&#1059;-196\Desktop\&#1040;&#1085;&#1103;\&#1056;&#1086;&#1083;&#1080;&#1082;&#1080;%20&#1087;&#1086;%20Zoom\&#1054;&#1073;&#1088;&#1077;&#1079;&#1072;&#1085;&#1085;&#1099;&#1077;\&#1055;&#1086;&#1083;&#1086;&#1074;&#1080;&#1085;&#1082;&#1080;2.mp4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979712" y="1268760"/>
            <a:ext cx="53285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i="1" dirty="0" smtClean="0">
                <a:solidFill>
                  <a:srgbClr val="0070C0"/>
                </a:solidFill>
              </a:rPr>
              <a:t>Платформа </a:t>
            </a:r>
            <a:r>
              <a:rPr lang="en-US" sz="2800" b="1" i="1" dirty="0" smtClean="0">
                <a:solidFill>
                  <a:srgbClr val="0070C0"/>
                </a:solidFill>
              </a:rPr>
              <a:t>ZOOM</a:t>
            </a:r>
            <a:r>
              <a:rPr lang="ru-RU" sz="2800" b="1" i="1" dirty="0" smtClean="0">
                <a:solidFill>
                  <a:srgbClr val="0070C0"/>
                </a:solidFill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ru-RU" sz="2800" b="1" i="1" dirty="0" smtClean="0">
                <a:solidFill>
                  <a:srgbClr val="0070C0"/>
                </a:solidFill>
              </a:rPr>
              <a:t>как инструмент организации </a:t>
            </a:r>
          </a:p>
          <a:p>
            <a:pPr algn="ctr">
              <a:lnSpc>
                <a:spcPct val="150000"/>
              </a:lnSpc>
            </a:pPr>
            <a:r>
              <a:rPr lang="ru-RU" sz="2800" b="1" i="1" dirty="0" smtClean="0">
                <a:solidFill>
                  <a:srgbClr val="0070C0"/>
                </a:solidFill>
              </a:rPr>
              <a:t>дистанционного обучения дошкольников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4543960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Материал подготовлен:</a:t>
            </a:r>
          </a:p>
          <a:p>
            <a:r>
              <a:rPr lang="ru-RU" dirty="0" smtClean="0"/>
              <a:t>Учителем-логопедом, </a:t>
            </a:r>
          </a:p>
          <a:p>
            <a:r>
              <a:rPr lang="ru-RU" dirty="0" smtClean="0"/>
              <a:t>высшей квалификационной категории Колесниковой </a:t>
            </a:r>
          </a:p>
          <a:p>
            <a:r>
              <a:rPr lang="ru-RU" dirty="0" smtClean="0"/>
              <a:t>Надеждой Геннадьевной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32656"/>
            <a:ext cx="8568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Муниципальное бюджетное дошкольное образовательное учреждение – детский сад №196</a:t>
            </a:r>
            <a:r>
              <a:rPr lang="ru-RU" sz="1400" dirty="0" smtClean="0"/>
              <a:t>  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1520" y="11663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Комментирование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548680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/>
              <a:t>Во  время демонстрации экрана можно оставлять комментарии прямо на экране. Но это при работе со взрослыми, а как воспользоваться этой функцией при работе с детьми?  Если ребёнок уже умеет читать, то развивать навык чтения, при этом включать в работу такие приёмы как «Тексты с дырками и хвостами» . Если малыш только овладевает азами письменной речи –  формируем звукобуквенные связи, здесь, при выборе заданий, простор для фантазии педагога. Также эта функция позволяет оставлять метки, рисовать, ставить стрелки. Всё это можно делать в документах </a:t>
            </a:r>
            <a:r>
              <a:rPr lang="en-US" sz="1600" i="1" dirty="0" smtClean="0"/>
              <a:t>Word</a:t>
            </a:r>
            <a:r>
              <a:rPr lang="ru-RU" sz="1600" i="1" dirty="0" smtClean="0"/>
              <a:t>, иллюстрациях, презентации выполненной в программе </a:t>
            </a:r>
            <a:r>
              <a:rPr lang="en-US" sz="1600" i="1" dirty="0" smtClean="0"/>
              <a:t>PowerPoint</a:t>
            </a:r>
            <a:r>
              <a:rPr lang="ru-RU" sz="1600" i="1" dirty="0" smtClean="0"/>
              <a:t>…</a:t>
            </a:r>
            <a:endParaRPr lang="ru-RU" sz="1600" i="1" dirty="0"/>
          </a:p>
        </p:txBody>
      </p:sp>
      <p:pic>
        <p:nvPicPr>
          <p:cNvPr id="6" name="Рисунок 5" descr="Снимок7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509120"/>
            <a:ext cx="8763108" cy="710179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144016" y="2636912"/>
            <a:ext cx="8820472" cy="792088"/>
            <a:chOff x="144016" y="2636912"/>
            <a:chExt cx="8820472" cy="792088"/>
          </a:xfrm>
        </p:grpSpPr>
        <p:pic>
          <p:nvPicPr>
            <p:cNvPr id="8" name="Рисунок 7" descr="Снимок6.PNG"/>
            <p:cNvPicPr>
              <a:picLocks noChangeAspect="1"/>
            </p:cNvPicPr>
            <p:nvPr/>
          </p:nvPicPr>
          <p:blipFill>
            <a:blip r:embed="rId3" cstate="print"/>
            <a:srcRect b="49323"/>
            <a:stretch>
              <a:fillRect/>
            </a:stretch>
          </p:blipFill>
          <p:spPr>
            <a:xfrm>
              <a:off x="144016" y="2636912"/>
              <a:ext cx="8820472" cy="792088"/>
            </a:xfrm>
            <a:prstGeom prst="rect">
              <a:avLst/>
            </a:prstGeom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3039" t="4491" r="4274" b="4341"/>
            <a:stretch>
              <a:fillRect/>
            </a:stretch>
          </p:blipFill>
          <p:spPr bwMode="auto">
            <a:xfrm>
              <a:off x="432048" y="3212976"/>
              <a:ext cx="792088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Овал 11"/>
            <p:cNvSpPr/>
            <p:nvPr/>
          </p:nvSpPr>
          <p:spPr>
            <a:xfrm>
              <a:off x="5256584" y="2708920"/>
              <a:ext cx="1008112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9512" y="3429000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/>
              <a:t>Во  время демонстрации экрана,  когда выбранный документ выведен на экран, для совместной работы, при движении мыши появляется рабочий стол, на котором определяется кнопка «Комментировать», при её нажатии выплывает панель инструментов с множеством активных кнопок.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6196280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.</a:t>
            </a:r>
            <a:endParaRPr lang="ru-RU" sz="1600" b="1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05067158"/>
              </p:ext>
            </p:extLst>
          </p:nvPr>
        </p:nvGraphicFramePr>
        <p:xfrm>
          <a:off x="179512" y="5301208"/>
          <a:ext cx="8712968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3600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Мышь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</a:rPr>
                        <a:t>переход к обычному курсору мышки.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Выбрать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 –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</a:rPr>
                        <a:t> активную кнопку.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Текст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</a:rPr>
                        <a:t>нанесение какой-либо надписи.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Рисовать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</a:rPr>
                        <a:t>инструменты для рисования.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Метка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</a:rPr>
                        <a:t>отметки разной формы поверх содержимого.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Отслеживание – 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</a:rPr>
                        <a:t>указка и фонарик. </a:t>
                      </a:r>
                    </a:p>
                    <a:p>
                      <a:pPr algn="just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</a:rPr>
                        <a:t>Ластик – 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</a:rPr>
                        <a:t>стирание элементов. </a:t>
                      </a:r>
                    </a:p>
                    <a:p>
                      <a:pPr algn="just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</a:rPr>
                        <a:t>Формат – 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</a:rPr>
                        <a:t>выбор цвета, размера элементов, шрифтов.</a:t>
                      </a:r>
                    </a:p>
                    <a:p>
                      <a:pPr algn="just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</a:rPr>
                        <a:t>Сохранить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ru-RU" sz="1600" b="0" i="1" baseline="0" dirty="0" smtClean="0">
                          <a:solidFill>
                            <a:schemeClr val="tx1"/>
                          </a:solidFill>
                        </a:rPr>
                        <a:t>скриншот в папку.</a:t>
                      </a: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6" name="Прямая со стрелкой 25"/>
          <p:cNvCxnSpPr/>
          <p:nvPr/>
        </p:nvCxnSpPr>
        <p:spPr>
          <a:xfrm>
            <a:off x="4644008" y="4221088"/>
            <a:ext cx="432048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4211960" y="4221088"/>
            <a:ext cx="432048" cy="2851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4644008" y="4221088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28679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694437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Пример из практики </a:t>
            </a:r>
          </a:p>
          <a:p>
            <a:r>
              <a:rPr lang="ru-RU" dirty="0" smtClean="0"/>
              <a:t>(включение по щелчку)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260648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Использование функции «Комментирование» в работе с детьми</a:t>
            </a:r>
            <a:endParaRPr lang="ru-RU" sz="1600" dirty="0"/>
          </a:p>
        </p:txBody>
      </p:sp>
      <p:pic>
        <p:nvPicPr>
          <p:cNvPr id="9" name="Звук и картин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331640" y="4365104"/>
            <a:ext cx="2016224" cy="1512168"/>
          </a:xfrm>
          <a:prstGeom prst="rect">
            <a:avLst/>
          </a:prstGeom>
        </p:spPr>
      </p:pic>
      <p:pic>
        <p:nvPicPr>
          <p:cNvPr id="10" name="Рисунок 9" descr="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4221088"/>
            <a:ext cx="3620287" cy="1960989"/>
          </a:xfrm>
          <a:prstGeom prst="rect">
            <a:avLst/>
          </a:prstGeom>
        </p:spPr>
      </p:pic>
      <p:pic>
        <p:nvPicPr>
          <p:cNvPr id="11" name="Ракета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5724128" y="4410490"/>
            <a:ext cx="2051720" cy="1538790"/>
          </a:xfrm>
          <a:prstGeom prst="rect">
            <a:avLst/>
          </a:prstGeom>
        </p:spPr>
      </p:pic>
      <p:pic>
        <p:nvPicPr>
          <p:cNvPr id="12" name="Рисунок 11" descr="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32" y="4293096"/>
            <a:ext cx="3548279" cy="1921985"/>
          </a:xfrm>
          <a:prstGeom prst="rect">
            <a:avLst/>
          </a:prstGeom>
        </p:spPr>
      </p:pic>
      <p:pic>
        <p:nvPicPr>
          <p:cNvPr id="13" name="Гном2.mp4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6" cstate="print"/>
          <a:stretch>
            <a:fillRect/>
          </a:stretch>
        </p:blipFill>
        <p:spPr>
          <a:xfrm>
            <a:off x="1403648" y="1628800"/>
            <a:ext cx="2172072" cy="1629054"/>
          </a:xfrm>
          <a:prstGeom prst="rect">
            <a:avLst/>
          </a:prstGeom>
        </p:spPr>
      </p:pic>
      <p:pic>
        <p:nvPicPr>
          <p:cNvPr id="14" name="Двор2.mp4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6" cstate="print"/>
          <a:stretch>
            <a:fillRect/>
          </a:stretch>
        </p:blipFill>
        <p:spPr>
          <a:xfrm>
            <a:off x="5580112" y="1628800"/>
            <a:ext cx="2208245" cy="1656184"/>
          </a:xfrm>
          <a:prstGeom prst="rect">
            <a:avLst/>
          </a:prstGeom>
        </p:spPr>
      </p:pic>
      <p:pic>
        <p:nvPicPr>
          <p:cNvPr id="15" name="Рисунок 14" descr="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9552" y="1412776"/>
            <a:ext cx="3672408" cy="1989221"/>
          </a:xfrm>
          <a:prstGeom prst="rect">
            <a:avLst/>
          </a:prstGeom>
        </p:spPr>
      </p:pic>
      <p:pic>
        <p:nvPicPr>
          <p:cNvPr id="16" name="Рисунок 15" descr="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88024" y="1412776"/>
            <a:ext cx="3764302" cy="20389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8679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 fullScrn="1"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 fullScrn="1"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 fullScrn="1"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99592" y="836712"/>
            <a:ext cx="72728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/>
              <a:t>Наш пусть пока небольшой опыт показывает, одно из условий эффективной удаленной работы – частая смена заданий, возможность для малыша практического действия с мышкой или клавиатурой, это помогает поддерживать интерес и сосредоточиться на выполнении задания. Однако, дистанционное обучение является сложным процессом и на наш взгляд ни в коей мере не должно заменять очного общения с малышом без весомых на то причин. </a:t>
            </a:r>
            <a:r>
              <a:rPr lang="ru-RU" sz="2000" dirty="0" smtClean="0"/>
              <a:t> </a:t>
            </a:r>
          </a:p>
          <a:p>
            <a:pPr algn="just"/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2428679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66960" y="2348880"/>
            <a:ext cx="78100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8679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764704"/>
            <a:ext cx="7920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Современное общество требует наличия творческих сотрудников, создающих новое, а не просто улучающих качество существующих продуктов. Эти потребности общества находятся в непосредственной  связи с теми требованиями, которые предъявляются к образованию. Поэтому главная задача педагогов научиться ориентироваться в новых жизненных ситуациях и обстоятельствах. </a:t>
            </a:r>
          </a:p>
          <a:p>
            <a:pPr algn="just"/>
            <a:r>
              <a:rPr lang="ru-RU" dirty="0"/>
              <a:t>Информационно-коммуникационные технологии </a:t>
            </a:r>
            <a:r>
              <a:rPr lang="ru-RU" dirty="0" smtClean="0"/>
              <a:t>в </a:t>
            </a:r>
            <a:r>
              <a:rPr lang="ru-RU" dirty="0"/>
              <a:t>настоящий момент являются неотъемлемой частью современного дошкольного </a:t>
            </a:r>
            <a:r>
              <a:rPr lang="ru-RU" dirty="0" smtClean="0"/>
              <a:t>образования и призваны </a:t>
            </a:r>
            <a:r>
              <a:rPr lang="ru-RU" dirty="0"/>
              <a:t>улучшить качество обучения, повысить мотивацию детей к получению новых знаний, ускорить процесс усвоения знаний.  </a:t>
            </a:r>
            <a:endParaRPr lang="ru-RU" dirty="0" smtClean="0"/>
          </a:p>
          <a:p>
            <a:pPr algn="just"/>
            <a:r>
              <a:rPr lang="ru-RU" dirty="0" smtClean="0"/>
              <a:t>Подготовка </a:t>
            </a:r>
            <a:r>
              <a:rPr lang="ru-RU" dirty="0"/>
              <a:t>заданий для дистанционного выполнения послужила толчком для нас педагогов к саморазвитию, создалась ситуация вынужденного обучения, овладения возможностями </a:t>
            </a:r>
            <a:r>
              <a:rPr lang="ru-RU" dirty="0" smtClean="0"/>
              <a:t>информационно-коммуникационными технологиями</a:t>
            </a:r>
            <a:r>
              <a:rPr lang="ru-RU" dirty="0"/>
              <a:t>: как создать видео, обучающую презентацию или игру, как доступно и интересно транслировать материал детям</a:t>
            </a:r>
            <a:r>
              <a:rPr lang="ru-RU" dirty="0" smtClean="0"/>
              <a:t>. </a:t>
            </a:r>
          </a:p>
          <a:p>
            <a:pPr algn="just"/>
            <a:r>
              <a:rPr lang="ru-RU" dirty="0"/>
              <a:t>С нашей точки зрения наиболее удачной для организации, проведения и </a:t>
            </a:r>
            <a:r>
              <a:rPr lang="ru-RU" dirty="0" smtClean="0"/>
              <a:t>подачи материала стала </a:t>
            </a:r>
            <a:r>
              <a:rPr lang="ru-RU" dirty="0"/>
              <a:t>платформа видеоконференций </a:t>
            </a:r>
            <a:r>
              <a:rPr lang="ru-RU" dirty="0" err="1"/>
              <a:t>Zoom</a:t>
            </a:r>
            <a:r>
              <a:rPr lang="ru-RU" dirty="0"/>
              <a:t>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3528" y="188640"/>
            <a:ext cx="864096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Предлагаю Вашему вниманию </a:t>
            </a:r>
            <a:r>
              <a:rPr lang="ru-RU" dirty="0" smtClean="0"/>
              <a:t>опыт использования платформы </a:t>
            </a:r>
            <a:r>
              <a:rPr lang="en-US" dirty="0" smtClean="0"/>
              <a:t>Zoom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/>
              <a:t> в</a:t>
            </a:r>
            <a:r>
              <a:rPr lang="en-US" dirty="0" smtClean="0"/>
              <a:t> </a:t>
            </a:r>
            <a:r>
              <a:rPr lang="ru-RU" dirty="0" smtClean="0"/>
              <a:t>работе учителя-логопеда.  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sz="800" dirty="0"/>
          </a:p>
          <a:p>
            <a:pPr algn="just"/>
            <a:endParaRPr lang="ru-RU" dirty="0" smtClean="0"/>
          </a:p>
          <a:p>
            <a:pPr algn="just"/>
            <a:endParaRPr lang="ru-RU" sz="1200" dirty="0" smtClean="0"/>
          </a:p>
          <a:p>
            <a:pPr algn="just"/>
            <a:r>
              <a:rPr lang="ru-RU" dirty="0" smtClean="0"/>
              <a:t>И </a:t>
            </a:r>
            <a:r>
              <a:rPr lang="ru-RU" dirty="0"/>
              <a:t>в период вынужденной изоляции многие овладели этим инструментом для </a:t>
            </a:r>
            <a:r>
              <a:rPr lang="ru-RU" dirty="0" smtClean="0"/>
              <a:t>видеосвязи, однако возможности платформы</a:t>
            </a:r>
            <a:r>
              <a:rPr lang="ru-RU" dirty="0"/>
              <a:t> </a:t>
            </a:r>
            <a:r>
              <a:rPr lang="ru-RU" dirty="0" err="1" smtClean="0"/>
              <a:t>Zoom</a:t>
            </a:r>
            <a:r>
              <a:rPr lang="ru-RU" dirty="0" smtClean="0"/>
              <a:t> намного шире, так можно: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/>
              <a:t>демонстрировать свой экран другим </a:t>
            </a:r>
            <a:r>
              <a:rPr lang="ru-RU" dirty="0" smtClean="0"/>
              <a:t>участникам, при этом показывать документы выполненные в </a:t>
            </a:r>
            <a:r>
              <a:rPr lang="en-US" dirty="0" smtClean="0"/>
              <a:t>Word</a:t>
            </a:r>
            <a:r>
              <a:rPr lang="ru-RU" dirty="0" smtClean="0"/>
              <a:t>, </a:t>
            </a:r>
            <a:r>
              <a:rPr lang="en-US" dirty="0" smtClean="0"/>
              <a:t>PDF</a:t>
            </a:r>
            <a:r>
              <a:rPr lang="ru-RU" dirty="0" smtClean="0"/>
              <a:t>, иллюстрации, фотографии, видео, презентации выполненные в программе </a:t>
            </a:r>
            <a:r>
              <a:rPr lang="en-US" dirty="0" smtClean="0"/>
              <a:t>PowerPoint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при этом все анимационные эффекты созданные вами будут сохраняться,  возможно открывать и просматривать сайты;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/>
              <a:t>комментировать и вносить пометки в любые </a:t>
            </a:r>
            <a:r>
              <a:rPr lang="ru-RU" dirty="0"/>
              <a:t>файлы в режиме реального времени</a:t>
            </a:r>
            <a:r>
              <a:rPr lang="ru-RU" dirty="0" smtClean="0"/>
              <a:t>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/>
              <a:t>использовать страницу для рисования;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/>
              <a:t>работать </a:t>
            </a:r>
            <a:r>
              <a:rPr lang="ru-RU" dirty="0"/>
              <a:t>в режиме дистанционного </a:t>
            </a:r>
            <a:r>
              <a:rPr lang="ru-RU" dirty="0" smtClean="0"/>
              <a:t>управления, то есть предоставить </a:t>
            </a:r>
            <a:r>
              <a:rPr lang="ru-RU" dirty="0"/>
              <a:t>участнику видеоконференции возможность управлять вашим </a:t>
            </a:r>
            <a:r>
              <a:rPr lang="ru-RU" dirty="0" smtClean="0"/>
              <a:t>компьютером (в частности дать возможность ребёнку, поработать с мышкой);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/>
              <a:t>записывать видеоконференцию, в ходе которой вы проводили занятие. Для просмотра более широкой аудитории, получившийся видеоролик можно разместить на сайт </a:t>
            </a:r>
            <a:r>
              <a:rPr lang="en-US" dirty="0" smtClean="0"/>
              <a:t>YouTube</a:t>
            </a:r>
            <a:r>
              <a:rPr lang="ru-RU" dirty="0" smtClean="0"/>
              <a:t>, предоставив ссылку для пользователей. </a:t>
            </a:r>
            <a:r>
              <a:rPr lang="ru-RU" dirty="0"/>
              <a:t>Т</a:t>
            </a:r>
            <a:r>
              <a:rPr lang="ru-RU" dirty="0" smtClean="0"/>
              <a:t>ак нами был подготовлен материал для </a:t>
            </a:r>
            <a:r>
              <a:rPr lang="ru-RU" dirty="0"/>
              <a:t>проекта «</a:t>
            </a:r>
            <a:r>
              <a:rPr lang="ru-RU" dirty="0" err="1" smtClean="0"/>
              <a:t>ОнлайнДетскийСад</a:t>
            </a:r>
            <a:r>
              <a:rPr lang="ru-RU" dirty="0" smtClean="0"/>
              <a:t>» –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www.youtube.com/watch?v=u9OOY7sUvB0&amp;t=182s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23528" y="908720"/>
          <a:ext cx="756084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/>
                <a:gridCol w="2880320"/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Программу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Zoom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следует установить на свой компьютер, официальный сайт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Zoom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позволяет сделать это совершенно бесплатно </a:t>
                      </a:r>
                      <a:r>
                        <a:rPr lang="ru-RU" dirty="0" smtClean="0"/>
                        <a:t>           </a:t>
                      </a:r>
                      <a:r>
                        <a:rPr lang="en-US" dirty="0" smtClean="0">
                          <a:hlinkClick r:id="rId3"/>
                        </a:rPr>
                        <a:t>https://zoom.us/support/download</a:t>
                      </a:r>
                      <a:r>
                        <a:rPr lang="ru-RU" dirty="0" smtClean="0"/>
                        <a:t>  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После загрузки, на рабочем столе Вашего компьютера появится иконка программы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052736"/>
            <a:ext cx="792088" cy="96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6064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Предлагаем рассмотреть последовательность работы с платформой </a:t>
            </a:r>
            <a:r>
              <a:rPr lang="en-US" dirty="0" smtClean="0"/>
              <a:t>Zoom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41809"/>
            <a:ext cx="3839278" cy="25445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836712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Когда Вас приглашают принять участие в запланированной конференции, Вы заходите используя ссылку-приглашение или </a:t>
            </a:r>
            <a:r>
              <a:rPr lang="ru-RU" dirty="0"/>
              <a:t>и</a:t>
            </a:r>
            <a:r>
              <a:rPr lang="ru-RU" dirty="0" smtClean="0"/>
              <a:t>дентификатор конференции и код доступа.</a:t>
            </a:r>
            <a:r>
              <a:rPr lang="ru-RU" dirty="0"/>
              <a:t> </a:t>
            </a:r>
            <a:endParaRPr lang="ru-RU" dirty="0" smtClean="0"/>
          </a:p>
          <a:p>
            <a:pPr algn="just"/>
            <a:r>
              <a:rPr lang="ru-RU" dirty="0" smtClean="0"/>
              <a:t>Когда Вы организатор, то вам нужно запланировать конференцию и пригласить к общению, например родителей и ребёнка.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25939"/>
            <a:ext cx="2600128" cy="35953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63888" y="2492896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Кликните на иконке.</a:t>
            </a:r>
          </a:p>
          <a:p>
            <a:r>
              <a:rPr lang="ru-RU" sz="1600" i="1" dirty="0"/>
              <a:t> </a:t>
            </a:r>
            <a:r>
              <a:rPr lang="ru-RU" sz="1600" i="1" dirty="0" smtClean="0"/>
              <a:t>                                                Появится окно.</a:t>
            </a:r>
            <a:endParaRPr lang="ru-RU" sz="1600" i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841022" y="2708920"/>
            <a:ext cx="1794874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781655" y="3109762"/>
            <a:ext cx="0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55776" y="6086372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Нажмите кнопку «Войти в»</a:t>
            </a:r>
            <a:endParaRPr lang="ru-RU" sz="1600" i="1" dirty="0"/>
          </a:p>
        </p:txBody>
      </p:sp>
      <p:cxnSp>
        <p:nvCxnSpPr>
          <p:cNvPr id="16" name="Прямая со стрелкой 15"/>
          <p:cNvCxnSpPr>
            <a:stCxn id="15" idx="3"/>
          </p:cNvCxnSpPr>
          <p:nvPr/>
        </p:nvCxnSpPr>
        <p:spPr>
          <a:xfrm flipV="1">
            <a:off x="5292080" y="5157192"/>
            <a:ext cx="1008112" cy="10984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5536" y="354142"/>
            <a:ext cx="3655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и попадаем в рабочий стол </a:t>
            </a:r>
            <a:r>
              <a:rPr lang="ru-RU" sz="1600" i="1" dirty="0" err="1"/>
              <a:t>Zoom</a:t>
            </a:r>
            <a:endParaRPr lang="ru-RU" sz="1600" i="1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r="1927" b="13139"/>
          <a:stretch/>
        </p:blipFill>
        <p:spPr>
          <a:xfrm>
            <a:off x="251520" y="655295"/>
            <a:ext cx="3816424" cy="27577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3140968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/>
              <a:t>Нажмите кнопку «Запланировать»</a:t>
            </a:r>
            <a:endParaRPr lang="ru-RU" sz="16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755576" y="2863859"/>
            <a:ext cx="252028" cy="4211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17105" y="188263"/>
            <a:ext cx="2358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Открывается вкладка</a:t>
            </a:r>
            <a:endParaRPr lang="ru-RU" sz="1600" i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6685158" y="439271"/>
            <a:ext cx="0" cy="3974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496" y="3703672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/>
              <a:t>Необходимо заполнить следующие окна: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1600" i="1" dirty="0" smtClean="0"/>
              <a:t>Продолжительность </a:t>
            </a:r>
            <a:r>
              <a:rPr lang="ru-RU" sz="1100" i="1" dirty="0" smtClean="0"/>
              <a:t>(могут предлагаться варианты 15, 30, 45 минут, если необходима длительная конференция, выбираем 30 мину, фактически она будет длиться 40 минут; 45 минут можно заказать </a:t>
            </a:r>
            <a:r>
              <a:rPr lang="ru-RU" sz="1100" i="1" dirty="0"/>
              <a:t>по</a:t>
            </a:r>
            <a:r>
              <a:rPr lang="ru-RU" sz="1100" i="1" dirty="0" smtClean="0"/>
              <a:t> платному тарифу, но для занятия с ребёнком такой </a:t>
            </a:r>
            <a:r>
              <a:rPr lang="ru-RU" sz="1100" i="1" dirty="0"/>
              <a:t>необходимости нет</a:t>
            </a:r>
            <a:r>
              <a:rPr lang="ru-RU" sz="1100" i="1" dirty="0" smtClean="0"/>
              <a:t>) 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1600" i="1" dirty="0" smtClean="0"/>
              <a:t>Видеоизображение - включить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1600" i="1" dirty="0" smtClean="0"/>
              <a:t>Разверните окно «Расширенные параметры» </a:t>
            </a:r>
            <a:r>
              <a:rPr lang="ru-RU" sz="1100" i="1" dirty="0" smtClean="0"/>
              <a:t>(отметьте </a:t>
            </a:r>
            <a:r>
              <a:rPr lang="ru-RU" sz="1100" i="1" dirty="0"/>
              <a:t>те которые могут Вам пригодиться в работе, кнопка «выключать звук участников при входе» нужна только когда вы работаете с большой </a:t>
            </a:r>
            <a:r>
              <a:rPr lang="ru-RU" sz="1100" i="1" dirty="0" smtClean="0"/>
              <a:t>аудиторией). </a:t>
            </a:r>
            <a:endParaRPr lang="ru-RU" sz="1100" i="1" dirty="0"/>
          </a:p>
        </p:txBody>
      </p:sp>
      <p:grpSp>
        <p:nvGrpSpPr>
          <p:cNvPr id="59" name="Группа 58"/>
          <p:cNvGrpSpPr/>
          <p:nvPr/>
        </p:nvGrpSpPr>
        <p:grpSpPr>
          <a:xfrm>
            <a:off x="4050707" y="836712"/>
            <a:ext cx="4913781" cy="5504438"/>
            <a:chOff x="4050707" y="836712"/>
            <a:chExt cx="4913781" cy="5504438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4427984" y="836712"/>
              <a:ext cx="4536504" cy="5504438"/>
              <a:chOff x="4427984" y="1166698"/>
              <a:chExt cx="4536504" cy="5504438"/>
            </a:xfrm>
          </p:grpSpPr>
          <p:pic>
            <p:nvPicPr>
              <p:cNvPr id="5" name="Рисунок 4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27984" y="1166698"/>
                <a:ext cx="4536504" cy="5504438"/>
              </a:xfrm>
              <a:prstGeom prst="rect">
                <a:avLst/>
              </a:prstGeom>
            </p:spPr>
          </p:pic>
          <p:sp>
            <p:nvSpPr>
              <p:cNvPr id="22" name="Прямоугольник 21"/>
              <p:cNvSpPr/>
              <p:nvPr/>
            </p:nvSpPr>
            <p:spPr>
              <a:xfrm>
                <a:off x="6516216" y="2106198"/>
                <a:ext cx="936104" cy="986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32" name="Прямая со стрелкой 31"/>
            <p:cNvCxnSpPr/>
            <p:nvPr/>
          </p:nvCxnSpPr>
          <p:spPr>
            <a:xfrm flipV="1">
              <a:off x="4082053" y="1946886"/>
              <a:ext cx="525951" cy="192746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flipV="1">
              <a:off x="4050707" y="2450942"/>
              <a:ext cx="2645529" cy="166701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 flipV="1">
              <a:off x="4067944" y="4539174"/>
              <a:ext cx="1210027" cy="6737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Овал 38"/>
            <p:cNvSpPr/>
            <p:nvPr/>
          </p:nvSpPr>
          <p:spPr>
            <a:xfrm>
              <a:off x="4731598" y="1658854"/>
              <a:ext cx="1856626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6516216" y="2239917"/>
              <a:ext cx="936104" cy="2110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5220072" y="1992094"/>
              <a:ext cx="1672952" cy="2428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7524328" y="1997093"/>
              <a:ext cx="1080120" cy="2545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6963846" y="2450942"/>
              <a:ext cx="1856626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6893024" y="4827407"/>
              <a:ext cx="1856626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4608004" y="5115439"/>
              <a:ext cx="1856626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2" name="Прямая со стрелкой 51"/>
            <p:cNvCxnSpPr/>
            <p:nvPr/>
          </p:nvCxnSpPr>
          <p:spPr>
            <a:xfrm flipV="1">
              <a:off x="4050707" y="4539174"/>
              <a:ext cx="3185589" cy="6737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Овал 55"/>
            <p:cNvSpPr/>
            <p:nvPr/>
          </p:nvSpPr>
          <p:spPr>
            <a:xfrm>
              <a:off x="7164288" y="5907326"/>
              <a:ext cx="900100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4488914" y="6341150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Нажмите кнопку «Сохранить»</a:t>
            </a:r>
            <a:endParaRPr lang="ru-RU" sz="1600" dirty="0"/>
          </a:p>
        </p:txBody>
      </p:sp>
      <p:cxnSp>
        <p:nvCxnSpPr>
          <p:cNvPr id="67" name="Прямая со стрелкой 66"/>
          <p:cNvCxnSpPr/>
          <p:nvPr/>
        </p:nvCxnSpPr>
        <p:spPr>
          <a:xfrm flipV="1">
            <a:off x="7236296" y="6233318"/>
            <a:ext cx="216024" cy="2771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15868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88263"/>
            <a:ext cx="2358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Открывается вкладка</a:t>
            </a:r>
            <a:endParaRPr lang="ru-RU" sz="1600" i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20161" y="526817"/>
            <a:ext cx="4251840" cy="4126319"/>
            <a:chOff x="320161" y="526817"/>
            <a:chExt cx="4251840" cy="4126319"/>
          </a:xfrm>
        </p:grpSpPr>
        <p:pic>
          <p:nvPicPr>
            <p:cNvPr id="4" name="Рисунок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161" y="526817"/>
              <a:ext cx="4251840" cy="4126319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611560" y="1484784"/>
              <a:ext cx="1080120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753798" y="1772816"/>
              <a:ext cx="1098122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3528" y="4725144"/>
            <a:ext cx="4251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Нажмите кнопку «Копировать в буфер»</a:t>
            </a:r>
            <a:endParaRPr lang="ru-RU" sz="16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3923928" y="4501951"/>
            <a:ext cx="108012" cy="4463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60032" y="620688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/>
              <a:t>После копирования, данную информацию необходимо переслать, например на электронную почту родителя воспитанника с кем вы планируете занятие.</a:t>
            </a:r>
          </a:p>
          <a:p>
            <a:pPr algn="just"/>
            <a:r>
              <a:rPr lang="ru-RU" sz="1600" i="1" dirty="0" smtClean="0"/>
              <a:t>При наступлении запланированного времени видеоконференции, вы организатор, активируете кнопку «Начать»</a:t>
            </a:r>
            <a:endParaRPr lang="ru-RU" sz="1600" i="1" dirty="0"/>
          </a:p>
        </p:txBody>
      </p:sp>
      <p:pic>
        <p:nvPicPr>
          <p:cNvPr id="11" name="Рисунок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4088" y="3068960"/>
            <a:ext cx="3371850" cy="3057525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>
            <a:off x="5868144" y="2780928"/>
            <a:ext cx="2088232" cy="20162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15868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7544" y="286776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Видеосвязь установлена, вы можете начинать общение.</a:t>
            </a:r>
            <a:endParaRPr lang="ru-RU" sz="1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4103201"/>
            <a:ext cx="24919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Нажмите кнопку «Участники», справа откроется окно, в котором перечислены участники конференции, но в ходе индивидуальной работы с детьми эта функция не актуальна.</a:t>
            </a:r>
            <a:endParaRPr lang="ru-RU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44208" y="574808"/>
            <a:ext cx="25565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Нажмите кнопку «Чат», справа откроется окно для переписки, в ходе индивидуальной работы с детьми эта функция мало востребована, однако в «Чате» можно передавать документы, для этого </a:t>
            </a:r>
            <a:r>
              <a:rPr lang="ru-RU" sz="1600" i="1" dirty="0"/>
              <a:t>в</a:t>
            </a:r>
            <a:r>
              <a:rPr lang="ru-RU" sz="1600" i="1" dirty="0" smtClean="0"/>
              <a:t>озле </a:t>
            </a:r>
            <a:r>
              <a:rPr lang="ru-RU" sz="1600" i="1" dirty="0"/>
              <a:t>строки с набором сообщения кликаем по значку «Файл</a:t>
            </a:r>
            <a:r>
              <a:rPr lang="ru-RU" sz="1600" i="1" dirty="0" smtClean="0"/>
              <a:t>», выбираем </a:t>
            </a:r>
            <a:r>
              <a:rPr lang="ru-RU" sz="1600" i="1" dirty="0"/>
              <a:t>нужный </a:t>
            </a:r>
            <a:r>
              <a:rPr lang="ru-RU" sz="1600" i="1" dirty="0" smtClean="0"/>
              <a:t>документ </a:t>
            </a:r>
            <a:r>
              <a:rPr lang="ru-RU" sz="1600" i="1" dirty="0"/>
              <a:t>в проводнике </a:t>
            </a:r>
            <a:r>
              <a:rPr lang="ru-RU" sz="1600" i="1" dirty="0" smtClean="0"/>
              <a:t>компьютера, прикрепляем и отправляем, например домашнее задание. </a:t>
            </a:r>
            <a:endParaRPr lang="ru-RU" sz="1600" i="1" dirty="0"/>
          </a:p>
        </p:txBody>
      </p:sp>
      <p:sp>
        <p:nvSpPr>
          <p:cNvPr id="71" name="TextBox 70"/>
          <p:cNvSpPr txBox="1"/>
          <p:nvPr/>
        </p:nvSpPr>
        <p:spPr>
          <a:xfrm>
            <a:off x="3275856" y="4190714"/>
            <a:ext cx="3096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Если заполняя вкладку «Запланировать конференцию», вы забыли включить кнопку автоматической записи, то это можно сделать в любой момент конференции, если такая необходимость возникла.</a:t>
            </a:r>
            <a:endParaRPr lang="ru-RU" sz="1600" i="1" dirty="0"/>
          </a:p>
        </p:txBody>
      </p:sp>
      <p:grpSp>
        <p:nvGrpSpPr>
          <p:cNvPr id="88" name="Группа 87"/>
          <p:cNvGrpSpPr/>
          <p:nvPr/>
        </p:nvGrpSpPr>
        <p:grpSpPr>
          <a:xfrm>
            <a:off x="395535" y="718824"/>
            <a:ext cx="8352929" cy="3572058"/>
            <a:chOff x="395535" y="718824"/>
            <a:chExt cx="8352929" cy="3572058"/>
          </a:xfrm>
        </p:grpSpPr>
        <p:pic>
          <p:nvPicPr>
            <p:cNvPr id="3" name="Рисунок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535" y="718824"/>
              <a:ext cx="5940425" cy="3218180"/>
            </a:xfrm>
            <a:prstGeom prst="rect">
              <a:avLst/>
            </a:prstGeom>
          </p:spPr>
        </p:pic>
        <p:cxnSp>
          <p:nvCxnSpPr>
            <p:cNvPr id="6" name="Прямая со стрелкой 5"/>
            <p:cNvCxnSpPr/>
            <p:nvPr/>
          </p:nvCxnSpPr>
          <p:spPr>
            <a:xfrm flipV="1">
              <a:off x="2051720" y="3959184"/>
              <a:ext cx="432048" cy="26190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 flipH="1">
              <a:off x="2959544" y="862840"/>
              <a:ext cx="3556672" cy="295232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flipH="1">
              <a:off x="6156177" y="3311112"/>
              <a:ext cx="288032" cy="26190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 стрелкой 75"/>
            <p:cNvCxnSpPr/>
            <p:nvPr/>
          </p:nvCxnSpPr>
          <p:spPr>
            <a:xfrm flipH="1" flipV="1">
              <a:off x="3607199" y="3959184"/>
              <a:ext cx="460745" cy="33169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>
              <a:off x="6444208" y="3311112"/>
              <a:ext cx="230425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813769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9512" y="188640"/>
            <a:ext cx="87849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Подробно о функциях </a:t>
            </a:r>
            <a:r>
              <a:rPr lang="en-US" b="1" u="sng" dirty="0" smtClean="0"/>
              <a:t>Zoom</a:t>
            </a:r>
            <a:r>
              <a:rPr lang="ru-RU" u="sng" dirty="0" smtClean="0"/>
              <a:t>.</a:t>
            </a:r>
            <a:r>
              <a:rPr lang="ru-RU" dirty="0" smtClean="0"/>
              <a:t> </a:t>
            </a:r>
          </a:p>
          <a:p>
            <a:pPr algn="ctr"/>
            <a:r>
              <a:rPr lang="ru-RU" sz="1600" i="1" dirty="0" smtClean="0"/>
              <a:t>Обращаем ваше внимание, эти функции действуют во время проведения видеоконференции.</a:t>
            </a:r>
            <a:endParaRPr lang="ru-RU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75970" y="1787332"/>
            <a:ext cx="84445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/>
              <a:t>Чтобы продемонстрировать свой экран другим </a:t>
            </a:r>
            <a:r>
              <a:rPr lang="ru-RU" sz="1600" i="1" dirty="0" smtClean="0"/>
              <a:t>участникам видеоконференции, </a:t>
            </a:r>
            <a:r>
              <a:rPr lang="ru-RU" sz="1600" i="1" dirty="0"/>
              <a:t>нажмите на кнопку </a:t>
            </a:r>
            <a:r>
              <a:rPr lang="ru-RU" sz="1600" i="1" dirty="0" smtClean="0"/>
              <a:t>«Демонстрация экрана». </a:t>
            </a:r>
          </a:p>
          <a:p>
            <a:pPr algn="just"/>
            <a:r>
              <a:rPr lang="ru-RU" sz="1600" i="1" dirty="0"/>
              <a:t>У вас появится меню, в котором </a:t>
            </a:r>
            <a:r>
              <a:rPr lang="ru-RU" sz="1600" i="1" dirty="0" smtClean="0"/>
              <a:t>вы будете видеть все вами открытые документы, готовые к работе, </a:t>
            </a:r>
            <a:r>
              <a:rPr lang="ru-RU" sz="1600" i="1" dirty="0"/>
              <a:t>необходимо выбрать, что именно вы хотите </a:t>
            </a:r>
            <a:r>
              <a:rPr lang="ru-RU" sz="1600" i="1" dirty="0" smtClean="0"/>
              <a:t>показать, например открыта подготовленная презентация, щелкаем левой кнопкой мышки на окне в котором определяется презентация  ,</a:t>
            </a:r>
            <a:r>
              <a:rPr lang="ru-RU" sz="1600" dirty="0" smtClean="0"/>
              <a:t> </a:t>
            </a:r>
            <a:r>
              <a:rPr lang="ru-RU" sz="1600" i="1" dirty="0"/>
              <a:t>а затем на синюю кнопку "Демонстрация экрана" справа </a:t>
            </a:r>
            <a:r>
              <a:rPr lang="ru-RU" sz="1600" i="1" dirty="0" smtClean="0"/>
              <a:t>внизу    . </a:t>
            </a:r>
            <a:endParaRPr lang="ru-RU" sz="1600" i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4139952" y="1556792"/>
            <a:ext cx="54006" cy="2749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/>
          <p:cNvGrpSpPr/>
          <p:nvPr/>
        </p:nvGrpSpPr>
        <p:grpSpPr>
          <a:xfrm>
            <a:off x="251521" y="3524361"/>
            <a:ext cx="5688632" cy="3175074"/>
            <a:chOff x="323528" y="3356992"/>
            <a:chExt cx="5959813" cy="3314222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24669" y="3356992"/>
              <a:ext cx="5858672" cy="3298656"/>
              <a:chOff x="404957" y="3356992"/>
              <a:chExt cx="5858672" cy="3298656"/>
            </a:xfrm>
          </p:grpSpPr>
          <p:pic>
            <p:nvPicPr>
              <p:cNvPr id="13" name="Рисунок 1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67220" y="3429000"/>
                <a:ext cx="5796409" cy="3226648"/>
              </a:xfrm>
              <a:prstGeom prst="rect">
                <a:avLst/>
              </a:prstGeom>
            </p:spPr>
          </p:pic>
          <p:sp>
            <p:nvSpPr>
              <p:cNvPr id="12" name="Овал 11"/>
              <p:cNvSpPr/>
              <p:nvPr/>
            </p:nvSpPr>
            <p:spPr>
              <a:xfrm>
                <a:off x="404957" y="3356992"/>
                <a:ext cx="2808312" cy="27829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" name="Овал 15"/>
            <p:cNvSpPr/>
            <p:nvPr/>
          </p:nvSpPr>
          <p:spPr>
            <a:xfrm>
              <a:off x="323528" y="4509120"/>
              <a:ext cx="1728192" cy="12961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860032" y="6381328"/>
              <a:ext cx="1379204" cy="28988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20813" y="5517232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1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98221" y="621973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2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915816" y="300582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9592" y="323388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2160" y="3501008"/>
            <a:ext cx="280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Здесь и далее, приведу пример из практики, обращаю Ваше внимание на технические возможности платформы </a:t>
            </a:r>
            <a:r>
              <a:rPr lang="en-US" b="1" dirty="0" smtClean="0">
                <a:solidFill>
                  <a:srgbClr val="002060"/>
                </a:solidFill>
              </a:rPr>
              <a:t>Zoom</a:t>
            </a:r>
            <a:r>
              <a:rPr lang="ru-RU" b="1" dirty="0" smtClean="0">
                <a:solidFill>
                  <a:srgbClr val="002060"/>
                </a:solidFill>
              </a:rPr>
              <a:t>.   </a:t>
            </a:r>
            <a:r>
              <a:rPr lang="en-US" dirty="0" smtClean="0"/>
              <a:t> </a:t>
            </a:r>
            <a:r>
              <a:rPr lang="ru-RU" sz="1400" dirty="0" smtClean="0"/>
              <a:t>(включение по щелчку)</a:t>
            </a:r>
            <a:endParaRPr lang="ru-RU" dirty="0" smtClean="0"/>
          </a:p>
          <a:p>
            <a:pPr algn="just"/>
            <a:endParaRPr lang="ru-RU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6732240" y="5085184"/>
            <a:ext cx="864096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6"/>
          <p:cNvGrpSpPr/>
          <p:nvPr/>
        </p:nvGrpSpPr>
        <p:grpSpPr>
          <a:xfrm>
            <a:off x="395536" y="908720"/>
            <a:ext cx="8280920" cy="661173"/>
            <a:chOff x="395536" y="908720"/>
            <a:chExt cx="8280920" cy="66117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908720"/>
              <a:ext cx="8280920" cy="661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7702" t="7701" r="7580" b="15281"/>
            <a:stretch>
              <a:fillRect/>
            </a:stretch>
          </p:blipFill>
          <p:spPr bwMode="auto">
            <a:xfrm>
              <a:off x="3419872" y="980728"/>
              <a:ext cx="648072" cy="3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" name="Что я говорю не так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840760" y="5508612"/>
            <a:ext cx="1547664" cy="1160748"/>
          </a:xfrm>
          <a:prstGeom prst="rect">
            <a:avLst/>
          </a:prstGeom>
        </p:spPr>
      </p:pic>
      <p:pic>
        <p:nvPicPr>
          <p:cNvPr id="28" name="Рисунок 27" descr="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5482457"/>
            <a:ext cx="2324143" cy="12589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3769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26064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Дистанционное управление</a:t>
            </a:r>
            <a:endParaRPr lang="ru-RU" b="1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44016" y="1268760"/>
            <a:ext cx="8820472" cy="1563005"/>
            <a:chOff x="144016" y="692696"/>
            <a:chExt cx="8820472" cy="1563005"/>
          </a:xfrm>
        </p:grpSpPr>
        <p:pic>
          <p:nvPicPr>
            <p:cNvPr id="4" name="Рисунок 3" descr="Снимок6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016" y="692696"/>
              <a:ext cx="8820472" cy="1563005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3039" t="4491" r="4274" b="4341"/>
            <a:stretch>
              <a:fillRect/>
            </a:stretch>
          </p:blipFill>
          <p:spPr bwMode="auto">
            <a:xfrm>
              <a:off x="251520" y="1268760"/>
              <a:ext cx="792088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5" cstate="print">
              <a:lum bright="10000"/>
            </a:blip>
            <a:srcRect l="3039" t="4491" r="4274" b="4341"/>
            <a:stretch>
              <a:fillRect/>
            </a:stretch>
          </p:blipFill>
          <p:spPr bwMode="auto">
            <a:xfrm>
              <a:off x="5508104" y="1484784"/>
              <a:ext cx="576064" cy="680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"/>
            </a:effec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 l="1770" t="7960" r="2650" b="7080"/>
            <a:stretch>
              <a:fillRect/>
            </a:stretch>
          </p:blipFill>
          <p:spPr bwMode="auto">
            <a:xfrm>
              <a:off x="6588224" y="1772816"/>
              <a:ext cx="1008112" cy="184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251520" y="620688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/>
              <a:t>Если к Вашей видеоконференции присоединился хотя бы один участник, то у Вас откроется функция дистанционного управления.</a:t>
            </a:r>
            <a:endParaRPr lang="ru-RU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2924944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/>
              <a:t>Нажмите кнопку «Новая демонстрация», в открывшемся меню выберите документ с которым планируете работать  (см. описание предыдущего слайда), выведите его на экран. При движении мыши появляется рабочий стол, на котором кнопка «Дистанционное управление» - «Передать управление  мышью/клавиатурой» - кликните на имя того, с кем Вы на связи и хотите передать управление. </a:t>
            </a:r>
          </a:p>
          <a:p>
            <a:pPr algn="just"/>
            <a:r>
              <a:rPr lang="ru-RU" sz="1600" i="1" dirty="0" smtClean="0"/>
              <a:t>Дети, как правило, очень живо откликаются на возможность управлять Вашим компьютером. Однако Ваши мышь и клавиатура тоже не отключатся от управления, и вы сможете при необходимости, корректировать действия ребёнка. Чтобы отключить дистанционное управление, нажмите на «Остановить совместное использование»</a:t>
            </a:r>
            <a:endParaRPr lang="ru-RU" sz="1600" i="1" dirty="0"/>
          </a:p>
        </p:txBody>
      </p:sp>
      <p:pic>
        <p:nvPicPr>
          <p:cNvPr id="12" name="Рисунок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84168" y="1988840"/>
            <a:ext cx="2520280" cy="864096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6084168" y="1484784"/>
            <a:ext cx="131644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23528" y="5589240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Пример из практики</a:t>
            </a:r>
          </a:p>
          <a:p>
            <a:r>
              <a:rPr lang="ru-RU" sz="1400" dirty="0" smtClean="0"/>
              <a:t>(включение по щелчку)</a:t>
            </a:r>
            <a:endParaRPr lang="ru-RU" sz="1400" dirty="0"/>
          </a:p>
        </p:txBody>
      </p:sp>
      <p:pic>
        <p:nvPicPr>
          <p:cNvPr id="20" name="Половинки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3395870" y="5373216"/>
            <a:ext cx="1716021" cy="1287016"/>
          </a:xfrm>
          <a:prstGeom prst="rect">
            <a:avLst/>
          </a:prstGeom>
        </p:spPr>
      </p:pic>
      <p:pic>
        <p:nvPicPr>
          <p:cNvPr id="21" name="Рыбка2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6516216" y="5301208"/>
            <a:ext cx="1740024" cy="1305018"/>
          </a:xfrm>
          <a:prstGeom prst="rect">
            <a:avLst/>
          </a:prstGeom>
        </p:spPr>
      </p:pic>
      <p:pic>
        <p:nvPicPr>
          <p:cNvPr id="22" name="Рисунок 21" descr="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15816" y="5229200"/>
            <a:ext cx="2791695" cy="1512168"/>
          </a:xfrm>
          <a:prstGeom prst="rect">
            <a:avLst/>
          </a:prstGeom>
        </p:spPr>
      </p:pic>
      <p:pic>
        <p:nvPicPr>
          <p:cNvPr id="23" name="Рисунок 22" descr="7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12160" y="5229200"/>
            <a:ext cx="2706339" cy="14659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3769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 fullScrn="1"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1955</TotalTime>
  <Words>971</Words>
  <Application>Microsoft Office PowerPoint</Application>
  <PresentationFormat>Экран (4:3)</PresentationFormat>
  <Paragraphs>83</Paragraphs>
  <Slides>13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МБДОУ-196</dc:creator>
  <cp:lastModifiedBy>МДОУ-196</cp:lastModifiedBy>
  <cp:revision>93</cp:revision>
  <cp:lastPrinted>2021-01-26T06:59:02Z</cp:lastPrinted>
  <dcterms:created xsi:type="dcterms:W3CDTF">2021-01-22T15:46:12Z</dcterms:created>
  <dcterms:modified xsi:type="dcterms:W3CDTF">2021-01-26T20:26:00Z</dcterms:modified>
</cp:coreProperties>
</file>